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3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ABB0-A184-4F39-B225-E623E4BDDFB2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5A1F-C91B-4A79-916C-3918E52E81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97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2D2DFBD-F496-431D-94AF-14194AECC19D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2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2EB5411-C0D7-4CB4-9704-0E985DB7DB3C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11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F478734-7968-4096-8EA1-915C81EA0C91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12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22387EA1-7F6E-4BC3-BBFA-C2F559EBFF18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13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83BBA5E-2847-46A2-93AE-69EF4A7E5A28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14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5E017BD-86A6-4365-A6F9-DA9FFA19BC8B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15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45BF661-6311-424E-B4FE-0B2A8198B3E9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16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FDCBB1E-4455-4FA3-9092-41B713D8705F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17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2F1DC86C-E541-406A-BF30-B531C3E8CA25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18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DBA23670-511F-4A13-99E7-1E5225CCFF1E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19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B185EC74-51B1-44C1-BA41-3711E81D2A5E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3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52940D9-D202-44FD-B858-1FABBADAD89B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4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AE67349B-4E17-49E8-B500-3B03A4DA1F40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5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FAAD2C9-6B31-447C-A4A2-76B529229710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6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0EEE0F7-FD8A-420F-933D-56989419BBAF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7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D503EEE4-8FF2-43B2-8AF6-77297D62A9E6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8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5083D115-011E-4FA7-9D21-129A944C6CAE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9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832CDBA-509F-4C87-B9F2-FB45DA26FE11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10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../media/image3.png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3.png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.png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.png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2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4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2.png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8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6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2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32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7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2023-04-26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ctrTitle" idx="2" hasCustomPrompt="1"/>
            <p:custDataLst>
              <p:tags r:id="rId4"/>
            </p:custDataLst>
          </p:nvPr>
        </p:nvSpPr>
        <p:spPr>
          <a:xfrm>
            <a:off x="568405" y="2475852"/>
            <a:ext cx="5504498" cy="108331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800" b="1" i="0" u="none" strike="noStrike" kern="1200" cap="none" spc="10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锐智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6" name="副标题 3"/>
          <p:cNvSpPr>
            <a:spLocks noGrp="1"/>
          </p:cNvSpPr>
          <p:nvPr>
            <p:ph type="subTitle" idx="3" hasCustomPrompt="1"/>
            <p:custDataLst>
              <p:tags r:id="rId5"/>
            </p:custDataLst>
          </p:nvPr>
        </p:nvSpPr>
        <p:spPr>
          <a:xfrm>
            <a:off x="568405" y="3780142"/>
            <a:ext cx="5510689" cy="648970"/>
          </a:xfrm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3400" b="1" i="0" u="none" strike="noStrike" kern="1200" cap="none" spc="16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idx="4" hasCustomPrompt="1"/>
            <p:custDataLst>
              <p:tags r:id="rId6"/>
            </p:custDataLst>
          </p:nvPr>
        </p:nvSpPr>
        <p:spPr>
          <a:xfrm>
            <a:off x="1856662" y="5114278"/>
            <a:ext cx="2934176" cy="852805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57895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8" name="图片 7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7" y="952509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952509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2023-04-26</a:t>
            </a:fld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3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2023-04-26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952509"/>
            <a:ext cx="8139178" cy="5388907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144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977" y="1"/>
            <a:ext cx="9152573" cy="6878003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l="2669" t="552" r="71787" b="59683"/>
          <a:stretch>
            <a:fillRect/>
          </a:stretch>
        </p:blipFill>
        <p:spPr>
          <a:xfrm>
            <a:off x="-7977" y="1"/>
            <a:ext cx="1478951" cy="1727187"/>
          </a:xfrm>
          <a:prstGeom prst="rect">
            <a:avLst/>
          </a:prstGeom>
        </p:spPr>
      </p:pic>
      <p:pic>
        <p:nvPicPr>
          <p:cNvPr id="2" name="图片 1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38196" t="10268"/>
          <a:stretch>
            <a:fillRect/>
          </a:stretch>
        </p:blipFill>
        <p:spPr>
          <a:xfrm>
            <a:off x="4975816" y="2339341"/>
            <a:ext cx="4168780" cy="453866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2023-04-26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副标题 1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256699" y="4142135"/>
            <a:ext cx="5022523" cy="669850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 idx="2" hasCustomPrompt="1"/>
            <p:custDataLst>
              <p:tags r:id="rId8"/>
            </p:custDataLst>
          </p:nvPr>
        </p:nvSpPr>
        <p:spPr>
          <a:xfrm>
            <a:off x="257176" y="2534950"/>
            <a:ext cx="502157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锐智简" charset="0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idx="3" hasCustomPrompt="1"/>
            <p:custDataLst>
              <p:tags r:id="rId9"/>
            </p:custDataLst>
          </p:nvPr>
        </p:nvSpPr>
        <p:spPr>
          <a:xfrm>
            <a:off x="1442086" y="5064081"/>
            <a:ext cx="2651750" cy="509315"/>
          </a:xfrm>
          <a:ln w="3175">
            <a:miter lim="400000"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OPPOSans-R" panose="02010600030101010101"/>
                <a:sym typeface="OPPOSans-R" panose="02010600030101010101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774684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8" name="图片 7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5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8255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sym typeface="+mn-ea"/>
            </a:endParaRPr>
          </a:p>
        </p:txBody>
      </p:sp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168" t="52758" r="70408"/>
          <a:stretch>
            <a:fillRect/>
          </a:stretch>
        </p:blipFill>
        <p:spPr>
          <a:xfrm flipH="1">
            <a:off x="7745009" y="5170696"/>
            <a:ext cx="1400886" cy="16872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769939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783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168" t="52758" r="70408"/>
          <a:stretch>
            <a:fillRect/>
          </a:stretch>
        </p:blipFill>
        <p:spPr>
          <a:xfrm flipH="1">
            <a:off x="7965501" y="5436269"/>
            <a:ext cx="1180396" cy="14217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199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837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11" name="图片 10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65888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 l="168" t="52758" r="70408"/>
          <a:stretch>
            <a:fillRect/>
          </a:stretch>
        </p:blipFill>
        <p:spPr>
          <a:xfrm flipH="1">
            <a:off x="7874271" y="5326376"/>
            <a:ext cx="1271635" cy="15316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2181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9225"/>
            <a:ext cx="9144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11" name="图片 10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3945" r="71337" b="59737"/>
          <a:stretch>
            <a:fillRect/>
          </a:stretch>
        </p:blipFill>
        <p:spPr>
          <a:xfrm>
            <a:off x="1906" y="1"/>
            <a:ext cx="1181268" cy="1442707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 l="168" t="52758" r="70408"/>
          <a:stretch>
            <a:fillRect/>
          </a:stretch>
        </p:blipFill>
        <p:spPr>
          <a:xfrm flipH="1">
            <a:off x="7904680" y="5363007"/>
            <a:ext cx="1241225" cy="14949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491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073E87"/>
                </a:solidFill>
              </a:rPr>
              <a:pPr/>
              <a:t>2023-04-26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5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9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>
          <a:xfrm>
            <a:off x="611560" y="1844824"/>
            <a:ext cx="7488832" cy="108331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电机与电气控制技术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3"/>
            <p:custDataLst>
              <p:tags r:id="rId3"/>
            </p:custDataLst>
          </p:nvPr>
        </p:nvSpPr>
        <p:spPr>
          <a:xfrm>
            <a:off x="568405" y="3780142"/>
            <a:ext cx="7243955" cy="94500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项目</a:t>
            </a:r>
            <a:r>
              <a:rPr lang="zh-CN" altLang="en-US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四</a:t>
            </a:r>
            <a:r>
              <a:rPr lang="zh-CN" altLang="en-US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：三相笼型异步电       动机制动控制</a:t>
            </a:r>
            <a:endParaRPr lang="zh-CN" altLang="en-US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私立华联学院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93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4286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50825" y="1578482"/>
            <a:ext cx="84248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任务要求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pPr indent="266700" eaLnBrk="0" latinLnBrk="0" hangingPunct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能够控制电动机实现单向反接制动。</a:t>
            </a:r>
          </a:p>
          <a:p>
            <a:pPr indent="266700" eaLnBrk="0" latinLnBrk="0" hangingPunct="0"/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任务分析  </a:t>
            </a:r>
          </a:p>
          <a:p>
            <a:pPr indent="266700" eaLnBrk="0" latinLnBrk="0" hangingPunct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按照任务要求，需要设置两个控制按钮，分别控制电动机的起动和停止；需要设置两个接触器，分别控制电动机的单向运行和反接制动。并且需要速度继电器实现速度监测控制。</a:t>
            </a:r>
          </a:p>
        </p:txBody>
      </p:sp>
    </p:spTree>
    <p:extLst>
      <p:ext uri="{BB962C8B-B14F-4D97-AF65-F5344CB8AC3E}">
        <p14:creationId xmlns:p14="http://schemas.microsoft.com/office/powerpoint/2010/main" val="42551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428625"/>
            <a:ext cx="2017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ea typeface="宋体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518477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5076825" y="1317497"/>
            <a:ext cx="39957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latinLnBrk="0" hangingPunct="0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电路工作过程如下：按下起动按钮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时，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动作，电动机转速很快上升至设定那个速度，速度继电器动合触点闭合。电动机正常运转时，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KV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动合触点一直保持闭合状态，为进行反接制动做好准备。按下停止按钮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动断触点先断开，使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断电释放，主回路中，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主触点断开，使电动机脱离正相序电源。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通电自锁，主触点动作，电动机定子串入不对称电阻进行反接制动，使电动机转速迅速下降。当电动机转速下降至设定值，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KV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释放，动合触点断开，使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断电释放，电动机断开电源后自由停车。</a:t>
            </a:r>
          </a:p>
        </p:txBody>
      </p:sp>
    </p:spTree>
    <p:extLst>
      <p:ext uri="{BB962C8B-B14F-4D97-AF65-F5344CB8AC3E}">
        <p14:creationId xmlns:p14="http://schemas.microsoft.com/office/powerpoint/2010/main" val="30717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338455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200" smtClean="0">
                <a:solidFill>
                  <a:schemeClr val="tx1"/>
                </a:solidFill>
                <a:ea typeface="Gulim" pitchFamily="34" charset="-127"/>
              </a:rPr>
              <a:t>         </a:t>
            </a:r>
            <a:endParaRPr lang="zh-CN" altLang="zh-CN" sz="2400" smtClean="0">
              <a:solidFill>
                <a:schemeClr val="tx1"/>
              </a:solidFill>
              <a:ea typeface="Gulim" pitchFamily="34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428625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拓展任务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588125" y="3554413"/>
            <a:ext cx="222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b="0">
                <a:ea typeface="宋体" charset="-122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825" y="1613922"/>
            <a:ext cx="87137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任务要求：</a:t>
            </a:r>
          </a:p>
          <a:p>
            <a:pPr latinLnBrk="0">
              <a:buFont typeface="Wingdings" pitchFamily="2" charset="2"/>
              <a:buNone/>
            </a:pPr>
            <a:r>
              <a:rPr lang="zh-CN" altLang="en-US" sz="2400" b="1" dirty="0">
                <a:ea typeface="宋体" charset="-122"/>
              </a:rPr>
              <a:t>            能够控制电动机实现可逆运行反接制动</a:t>
            </a:r>
          </a:p>
          <a:p>
            <a:pPr latinLnBrk="0">
              <a:buFont typeface="Wingdings" pitchFamily="2" charset="2"/>
              <a:buNone/>
            </a:pPr>
            <a:endParaRPr lang="zh-CN" altLang="en-US" sz="2400" b="1" dirty="0">
              <a:ea typeface="宋体" charset="-122"/>
            </a:endParaRPr>
          </a:p>
          <a:p>
            <a:pPr latinLnBrk="0"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任务分析：</a:t>
            </a:r>
          </a:p>
          <a:p>
            <a:pPr latinLnBrk="0">
              <a:buFont typeface="Wingdings" pitchFamily="2" charset="2"/>
              <a:buNone/>
            </a:pPr>
            <a:r>
              <a:rPr lang="zh-CN" altLang="en-US" sz="2400" b="1" dirty="0">
                <a:ea typeface="宋体" charset="-122"/>
              </a:rPr>
              <a:t>           按照任务要求，需要设置两个控制按钮，分别控制电动机的起动和停止；需要设置两个接触器，分别控制电动机的单向运行和反接制动。并且需要速度继电器实现速度监测控制。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338455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200" smtClean="0">
                <a:solidFill>
                  <a:schemeClr val="tx1"/>
                </a:solidFill>
                <a:ea typeface="Gulim" pitchFamily="34" charset="-127"/>
              </a:rPr>
              <a:t>         </a:t>
            </a:r>
            <a:endParaRPr lang="zh-CN" altLang="zh-CN" sz="2400" smtClean="0">
              <a:solidFill>
                <a:schemeClr val="tx1"/>
              </a:solidFill>
              <a:ea typeface="Gulim" pitchFamily="34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428625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拓展任务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588125" y="3554413"/>
            <a:ext cx="222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b="0">
                <a:ea typeface="宋体" charset="-122"/>
              </a:rPr>
              <a:t> </a:t>
            </a:r>
          </a:p>
        </p:txBody>
      </p:sp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74168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三相笼型异步电动机能耗制动控制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9850" y="2924175"/>
            <a:ext cx="9074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>
              <a:buFont typeface="Wingdings" pitchFamily="2" charset="2"/>
              <a:buChar char="Ø"/>
            </a:pPr>
            <a:r>
              <a:rPr lang="en-US" altLang="zh-CN" sz="2400" b="1" dirty="0" err="1">
                <a:latin typeface="宋体" pitchFamily="2" charset="-122"/>
                <a:ea typeface="宋体" pitchFamily="2" charset="-122"/>
              </a:rPr>
              <a:t>任务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分析</a:t>
            </a:r>
          </a:p>
          <a:p>
            <a:pPr indent="266700" eaLnBrk="0" latinLnBrk="0" hangingPunct="0">
              <a:lnSpc>
                <a:spcPct val="115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 按照任务要求，需要设置两个控制按钮，分别控制电动机的起动和停止；需要设置两个接触器，分别控制电动机的单向运行和能耗制动。并且需要速度继电器实现速度监测控制。</a:t>
            </a:r>
          </a:p>
          <a:p>
            <a:pPr indent="266700" eaLnBrk="0" latinLnBrk="0" hangingPunct="0">
              <a:lnSpc>
                <a:spcPct val="115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对于功率较大的电动机应采用三相整流电路，而对于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10KW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以下的电动机，在制动要求不高的场合，为减少设备、降低成本、减少体积，可采用无变压器的半波整流直流制动。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71438" y="1511211"/>
            <a:ext cx="8893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>
              <a:buFont typeface="Wingdings" pitchFamily="2" charset="2"/>
              <a:buChar char="Ø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任务要求</a:t>
            </a:r>
          </a:p>
          <a:p>
            <a:pPr latinLnBrk="0">
              <a:buFont typeface="Wingdings" pitchFamily="2" charset="2"/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   能够控制电动机实现单向能耗制动，按速度原则进行控制。 </a:t>
            </a:r>
          </a:p>
        </p:txBody>
      </p:sp>
    </p:spTree>
    <p:extLst>
      <p:ext uri="{BB962C8B-B14F-4D97-AF65-F5344CB8AC3E}">
        <p14:creationId xmlns:p14="http://schemas.microsoft.com/office/powerpoint/2010/main" val="40411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ea typeface="宋体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三相笼型异步电动机能耗制动控制</a:t>
            </a:r>
            <a:endParaRPr lang="ko-KR" altLang="en-US" sz="2000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0825" y="1654205"/>
            <a:ext cx="882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由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的一对主触点接通交流电源，经整流后，由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的另两对主触点通过限流电阻向电动机的两相定子绕组提供直流。</a:t>
            </a:r>
          </a:p>
          <a:p>
            <a:pPr indent="266700" eaLnBrk="0" latinLnBrk="0" hangingPunct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电路工作过程如下：假设速度继电器的动作值调整为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120r/min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，释放值为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100r/min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。按下起动按钮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通电动作，电动机起动，当转速上升至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120r/min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KV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动合触点闭合，为接通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做准备。电动机正常运行时，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KV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动合触点一直保持闭合状态。当需停车时，按下停车按钮，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动断触点首先断开，使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断电释放，电动机脱离三相交流电源。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动合触点后闭合，使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线圈通电自锁，主触点动作，交流电源整流后经限流电阻向电动机提供直流电源，在电动机转子上产生一制动转矩，使电动机转速迅速下降。当转速下降至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100r/min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KV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动合触点断开，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断电释放，切断直流电源，制动结束，电动机最后自由停车。</a:t>
            </a:r>
          </a:p>
        </p:txBody>
      </p:sp>
    </p:spTree>
    <p:extLst>
      <p:ext uri="{BB962C8B-B14F-4D97-AF65-F5344CB8AC3E}">
        <p14:creationId xmlns:p14="http://schemas.microsoft.com/office/powerpoint/2010/main" val="2224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     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三相笼型异步电动机能耗制动控制</a:t>
            </a:r>
            <a:endParaRPr lang="ko-KR" altLang="en-US" sz="24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62050"/>
            <a:ext cx="63373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拓展任务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三相笼型异步电动机能耗制动控制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9850" y="3135313"/>
            <a:ext cx="90741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>
              <a:buFont typeface="Wingdings" pitchFamily="2" charset="2"/>
              <a:buChar char="Ø"/>
            </a:pPr>
            <a:r>
              <a:rPr lang="en-US" altLang="zh-CN" sz="2400" b="1" dirty="0" err="1">
                <a:latin typeface="宋体" pitchFamily="2" charset="-122"/>
                <a:ea typeface="宋体" pitchFamily="2" charset="-122"/>
              </a:rPr>
              <a:t>任务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分析</a:t>
            </a:r>
          </a:p>
          <a:p>
            <a:pPr indent="266700" eaLnBrk="0" latinLnBrk="0" hangingPunct="0">
              <a:lnSpc>
                <a:spcPct val="115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 按照任务要求，需要设置两个控制按钮，分别控制电动机的起动和停止；需要设置两个接触器，分别控制电动机的单向运行和能耗制动。按时间原则的直流制动，一般适合于负载转矩和转速较稳定的电动机，这样，时间继电器的整定值不需经常调整。</a:t>
            </a:r>
          </a:p>
          <a:p>
            <a:pPr indent="266700" eaLnBrk="0" latinLnBrk="0" hangingPunct="0">
              <a:lnSpc>
                <a:spcPct val="115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1438" y="1511211"/>
            <a:ext cx="8893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>
              <a:buFont typeface="Wingdings" pitchFamily="2" charset="2"/>
              <a:buChar char="Ø"/>
            </a:pPr>
            <a:r>
              <a:rPr lang="zh-CN" altLang="en-US" sz="2400" b="1">
                <a:ea typeface="宋体" charset="-122"/>
              </a:rPr>
              <a:t>任务要求</a:t>
            </a:r>
          </a:p>
          <a:p>
            <a:pPr latinLnBrk="0">
              <a:buFont typeface="Wingdings" pitchFamily="2" charset="2"/>
              <a:buNone/>
            </a:pPr>
            <a:r>
              <a:rPr lang="zh-CN" altLang="en-US" sz="2400" b="1">
                <a:ea typeface="宋体" charset="-122"/>
              </a:rPr>
              <a:t>            能够控制电动机实现可逆运行能耗制动，按时间原则进行控制。</a:t>
            </a:r>
          </a:p>
        </p:txBody>
      </p:sp>
    </p:spTree>
    <p:extLst>
      <p:ext uri="{BB962C8B-B14F-4D97-AF65-F5344CB8AC3E}">
        <p14:creationId xmlns:p14="http://schemas.microsoft.com/office/powerpoint/2010/main" val="37347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拓展任务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三相笼型异步电动机能耗制动控制</a:t>
            </a:r>
            <a:endParaRPr lang="ko-KR" altLang="en-US" sz="24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1654205"/>
            <a:ext cx="882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电路工作过程如下：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分别为电动机正反转接触器，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分别为电动机正反转起动按钮。电动机起动运行后，若需停车，按下停止按钮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动断触点首先断开，使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KM1(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正转时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或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KM2(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反转时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断电并解除自锁，其辅助动断触点闭合，为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接通做准备。在主回路中，接触器主触点断开，使电动机脱离交流电源。接着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动合触点闭合，接通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KT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线圈，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KT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瞬动触点与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动合辅助触点闭合，使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KT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线圈继续通电。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动断辅助触点断开，进一步保证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断电。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主触点闭合，电动机定子绕组串电阻进行能耗制动，电动机转速迅速降低，当接近零时，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KT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延时时间到，其动断触点断开，使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KM3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KT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线圈相继断电释放，切断直流电源，直流制动结束，电动机最后阶段自由停车。</a:t>
            </a:r>
          </a:p>
        </p:txBody>
      </p:sp>
    </p:spTree>
    <p:extLst>
      <p:ext uri="{BB962C8B-B14F-4D97-AF65-F5344CB8AC3E}">
        <p14:creationId xmlns:p14="http://schemas.microsoft.com/office/powerpoint/2010/main" val="9157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拓展任务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  <a:ea typeface="宋体" charset="-122"/>
              </a:rPr>
              <a:t>               </a:t>
            </a:r>
            <a:r>
              <a:rPr lang="en-US" altLang="en-US" sz="2400" b="1" dirty="0" err="1" smtClean="0">
                <a:solidFill>
                  <a:schemeClr val="tx1"/>
                </a:solidFill>
                <a:ea typeface="宋体" charset="-122"/>
              </a:rPr>
              <a:t>工作任务二</a:t>
            </a:r>
            <a:r>
              <a:rPr lang="en-US" altLang="en-US" sz="2400" b="1" dirty="0" smtClean="0">
                <a:solidFill>
                  <a:schemeClr val="tx1"/>
                </a:solidFill>
                <a:ea typeface="宋体" charset="-122"/>
              </a:rPr>
              <a:t>   </a:t>
            </a:r>
            <a:r>
              <a:rPr lang="en-US" altLang="en-US" sz="2400" b="1" dirty="0" err="1" smtClean="0">
                <a:solidFill>
                  <a:schemeClr val="tx1"/>
                </a:solidFill>
                <a:ea typeface="宋体" charset="-122"/>
              </a:rPr>
              <a:t>三相笼型异步电动机能耗制动控制</a:t>
            </a:r>
            <a:endParaRPr lang="ko-KR" altLang="en-US" sz="2400" b="1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74750"/>
            <a:ext cx="7416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b="1" dirty="0" smtClean="0">
                <a:solidFill>
                  <a:schemeClr val="tx1"/>
                </a:solidFill>
                <a:ea typeface="宋体" charset="-122"/>
              </a:rPr>
              <a:t>项目四  三相笼型异步电动机制动控制</a:t>
            </a:r>
          </a:p>
        </p:txBody>
      </p:sp>
      <p:grpSp>
        <p:nvGrpSpPr>
          <p:cNvPr id="4099" name="Group 40"/>
          <p:cNvGrpSpPr>
            <a:grpSpLocks/>
          </p:cNvGrpSpPr>
          <p:nvPr/>
        </p:nvGrpSpPr>
        <p:grpSpPr bwMode="auto">
          <a:xfrm>
            <a:off x="1763713" y="4149725"/>
            <a:ext cx="6264671" cy="538163"/>
            <a:chOff x="1128" y="2614"/>
            <a:chExt cx="3657" cy="339"/>
          </a:xfrm>
        </p:grpSpPr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128" y="2614"/>
              <a:ext cx="3657" cy="339"/>
              <a:chOff x="0" y="0"/>
              <a:chExt cx="3657" cy="339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108" name="AutoShape 8"/>
              <p:cNvSpPr>
                <a:spLocks noChangeArrowheads="1"/>
              </p:cNvSpPr>
              <p:nvPr/>
            </p:nvSpPr>
            <p:spPr bwMode="auto">
              <a:xfrm>
                <a:off x="118" y="47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6" name="Rectangle 15"/>
            <p:cNvSpPr>
              <a:spLocks noChangeArrowheads="1"/>
            </p:cNvSpPr>
            <p:nvPr/>
          </p:nvSpPr>
          <p:spPr bwMode="auto">
            <a:xfrm>
              <a:off x="1410" y="2616"/>
              <a:ext cx="31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sz="2400" dirty="0">
                  <a:latin typeface="Arial" charset="0"/>
                </a:rPr>
                <a:t>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</a:rPr>
                <a:t>2.</a:t>
              </a:r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三相笼型异步电动机能耗制动控制</a:t>
              </a:r>
            </a:p>
          </p:txBody>
        </p:sp>
      </p:grpSp>
      <p:grpSp>
        <p:nvGrpSpPr>
          <p:cNvPr id="4100" name="Group 39"/>
          <p:cNvGrpSpPr>
            <a:grpSpLocks/>
          </p:cNvGrpSpPr>
          <p:nvPr/>
        </p:nvGrpSpPr>
        <p:grpSpPr bwMode="auto">
          <a:xfrm>
            <a:off x="1763713" y="2454276"/>
            <a:ext cx="6264671" cy="915988"/>
            <a:chOff x="1111" y="981"/>
            <a:chExt cx="3657" cy="577"/>
          </a:xfrm>
        </p:grpSpPr>
        <p:grpSp>
          <p:nvGrpSpPr>
            <p:cNvPr id="4101" name="Group 3"/>
            <p:cNvGrpSpPr>
              <a:grpSpLocks/>
            </p:cNvGrpSpPr>
            <p:nvPr/>
          </p:nvGrpSpPr>
          <p:grpSpPr bwMode="auto">
            <a:xfrm>
              <a:off x="1111" y="981"/>
              <a:ext cx="3657" cy="339"/>
              <a:chOff x="0" y="0"/>
              <a:chExt cx="3657" cy="339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>
                      <a:alpha val="50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104" name="AutoShape 5"/>
              <p:cNvSpPr>
                <a:spLocks noChangeArrowheads="1"/>
              </p:cNvSpPr>
              <p:nvPr/>
            </p:nvSpPr>
            <p:spPr bwMode="auto">
              <a:xfrm>
                <a:off x="109" y="53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2" name="Rectangle 16"/>
            <p:cNvSpPr>
              <a:spLocks noChangeArrowheads="1"/>
            </p:cNvSpPr>
            <p:nvPr/>
          </p:nvSpPr>
          <p:spPr bwMode="auto">
            <a:xfrm>
              <a:off x="1401" y="1035"/>
              <a:ext cx="324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sz="2400" b="1" dirty="0">
                  <a:latin typeface="宋体" pitchFamily="2" charset="-122"/>
                </a:rPr>
                <a:t>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</a:rPr>
                <a:t>1.</a:t>
              </a:r>
              <a:r>
                <a:rPr lang="zh-CN" altLang="zh-CN" sz="2400" b="1" dirty="0">
                  <a:latin typeface="宋体" pitchFamily="2" charset="-122"/>
                  <a:ea typeface="宋体" pitchFamily="2" charset="-122"/>
                </a:rPr>
                <a:t>三相笼型异步电动机反接制动控制</a:t>
              </a:r>
              <a:endParaRPr lang="en-US" altLang="zh-CN" sz="2400" b="1" dirty="0"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5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37449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工程上常常采用一些使电动机迅速、准确停车的措施，称之为制动。电动机常用的制动方法有机械制动和电气制动两大类。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利用机械装置使电动机断开电源后迅速停转的方法称为机械制动。机械制动常用的方法有电磁抱闸制动和电磁离合器制动。</a:t>
            </a:r>
          </a:p>
          <a:p>
            <a:pPr eaLnBrk="1" hangingPunct="1">
              <a:buFont typeface="Wingdings" pitchFamily="2" charset="2"/>
              <a:buChar char="Ø"/>
            </a:pPr>
            <a:endParaRPr lang="zh-CN" altLang="en-US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426572"/>
            <a:ext cx="167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7336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90988"/>
            <a:ext cx="55800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7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1223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起重机械，如桥式起重机、提升机、电梯等，经常使用电磁抱闸，当电动机断电停转时保证定位准确，并避免重物自行下坠而造成事故。</a:t>
            </a:r>
          </a:p>
          <a:p>
            <a:pPr eaLnBrk="1" hangingPunct="1">
              <a:buFont typeface="Wingdings" pitchFamily="2" charset="2"/>
              <a:buChar char="Ø"/>
            </a:pPr>
            <a:endParaRPr lang="zh-CN" altLang="en-US" sz="2400" dirty="0" smtClean="0">
              <a:solidFill>
                <a:schemeClr val="tx1"/>
              </a:solidFill>
              <a:ea typeface="Gulim" pitchFamily="34" charset="-127"/>
            </a:endParaRPr>
          </a:p>
          <a:p>
            <a:pPr eaLnBrk="1" hangingPunct="1">
              <a:buFont typeface="Wingdings" pitchFamily="2" charset="2"/>
              <a:buChar char="Ø"/>
            </a:pPr>
            <a:endParaRPr lang="zh-CN" altLang="en-US" sz="2400" dirty="0" smtClean="0">
              <a:solidFill>
                <a:schemeClr val="tx1"/>
              </a:solidFill>
              <a:ea typeface="Gulim" pitchFamily="34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95288" y="2624089"/>
            <a:ext cx="8178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>
              <a:buFont typeface="Wingdings" pitchFamily="2" charset="2"/>
              <a:buChar char="Ø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断电制动型电磁抱闸的原理</a:t>
            </a:r>
          </a:p>
          <a:p>
            <a:pPr latinLnBrk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电动机通电运行时，制动器的线圈通电产生电磁力，通过杠杆将闸瓦拉开使电动机的转轴可自由转动。</a:t>
            </a:r>
          </a:p>
          <a:p>
            <a:pPr latinLnBrk="0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电动机断电停转时，电磁线圈与电动机同步断电，电磁吸力消失，在弹簧的作用下闸瓦将电动机的转轴紧紧抱住，使电动机迅速停止转动。 </a:t>
            </a:r>
          </a:p>
        </p:txBody>
      </p:sp>
    </p:spTree>
    <p:extLst>
      <p:ext uri="{BB962C8B-B14F-4D97-AF65-F5344CB8AC3E}">
        <p14:creationId xmlns:p14="http://schemas.microsoft.com/office/powerpoint/2010/main" val="5096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ea typeface="宋体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268413"/>
            <a:ext cx="4249737" cy="165576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工作原理：合上电源开关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QS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，按动起动按钮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SB1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，接触器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KM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线圈通电自锁，主电路电磁铁线圈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YB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通电，衔铁吸合，使制动器闸瓦与闸轮分开，电动机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M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起动运转。停车时，按下停止按钮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，接触器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KM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线圈断电，主触点使电动机和电磁铁线圈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YB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同时断电，电磁铁衔铁与固定铁心分断，在弹簧力的作用下，闸瓦紧紧抱住闸轮，电磁抱闸实现机械断电抱闸制动，电动机迅速停转。</a:t>
            </a:r>
          </a:p>
          <a:p>
            <a:pPr eaLnBrk="1" hangingPunct="1">
              <a:buFont typeface="Wingdings" pitchFamily="2" charset="2"/>
              <a:buChar char="Ø"/>
            </a:pP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buFont typeface="Wingdings" pitchFamily="2" charset="2"/>
              <a:buChar char="Ø"/>
            </a:pP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005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268413"/>
            <a:ext cx="4249737" cy="165576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工作原理：合上电源开关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QS,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需制动时，按下停止按钮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，主电路断电，复合按钮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动合触点闭合，接触器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得电，电磁抱闸线圈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YA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得电，闸瓦与闸轮抱紧制动。松开复合按钮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SB2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，接触器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KM2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失电释放，电动机的电源被切断，电磁抱闸线圈</a:t>
            </a:r>
            <a:r>
              <a:rPr lang="en-US" altLang="zh-CN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YA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失电，抱闸松开。</a:t>
            </a:r>
          </a:p>
          <a:p>
            <a:pPr eaLnBrk="1" hangingPunct="1">
              <a:buFont typeface="Wingdings" pitchFamily="2" charset="2"/>
              <a:buChar char="Ø"/>
            </a:pPr>
            <a:endParaRPr lang="zh-CN" altLang="en-US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0195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165576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磁离合器常用于电气转动和机械制动，用于机械摩擦制动的电磁离合器由电磁机构和动、静摩擦片组成，电磁机构静铁心固定，动铁心与静摩擦片相连，动摩擦片与电动机传动轴通过键和法兰连接。电磁离合器线圈通电时，动、静铁心吸合，和动铁心固定在一起的静摩擦片与动摩擦片（和电动机轴相连）分开，动摩擦片随电动机正常转动；当电磁离合器线圈断电时，在弹簧力的作用下，动、静摩擦片间产生足够大的摩擦力，使电动机断电后立即制动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电磁离合器制动控制电路与电磁抱闸制动控制电路相同，控制电路原理分析参见图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4-2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  <a:p>
            <a:pPr eaLnBrk="1" hangingPunct="1">
              <a:buFont typeface="Wingdings" pitchFamily="2" charset="2"/>
              <a:buChar char="Ø"/>
            </a:pPr>
            <a:endParaRPr lang="zh-CN" altLang="en-US" sz="28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7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ea typeface="宋体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47738"/>
            <a:ext cx="8424862" cy="1976437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电气制动控制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   是在电动机上产生一个与原转动方向相反的电磁制动转矩，迫使电动机迅速停转。用于快速停车的电气制动方法有能耗制动和反接制动。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►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能耗制动是在切除三相交流电源之后，定子绕组通入直流电流，在定转子之间的气隙中产生静止磁场，惯性转动的转子导体切割该磁场，形成感应电流，产生与惯性转动方向相反的电磁力矩而制动。制动结束后将直流电源切除。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►反接制动靠改变定子绕组中三相电源的相序，产生一个与转子惯性转动方向相反的电磁转矩，使电动机迅速停下来，制动到接近零转速时，再将反相序电源切除。反接制动制动迅速，但制动中会产生较大的制动电流，使电动机绕组产生较大热量，故需在定子回路中串入反接制动电阻。反接制动一般用于电动机需快速停车的场合，例如镗床等。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3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ea typeface="宋体" charset="-122"/>
              </a:rPr>
              <a:t>三相笼型异步电动机反接制动控制</a:t>
            </a:r>
            <a:endParaRPr lang="ko-KR" altLang="en-US" sz="2000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47738"/>
            <a:ext cx="8424862" cy="1976437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速度继电器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   速度继电器的轴与被控电动机的轴通过联轴器连在一起，当电动机旋转时，速度继电器转子也随同转轴一起转动，当转子速度下降到一定数值时，动合触点断开，切断电动机电源，避免电动机反向起动。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   安装接线时，正、反触点不能接错，否则不能起到控制的目的。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4695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4" y="4572000"/>
            <a:ext cx="2752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4393"/>
  <p:tag name="KSO_WM_CHIP_COLORING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f93af71c826a414586f9d81e68b2da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0f5413423f48ad9a8f480170da6a9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81a35eb43424ddf953a900ac516f1f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b72d4fa8a246e7bc13ec4895f848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9c71a8c158e449d896ed093bcfc6a7c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af5b5439954e23b746ce31ab3efcb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f93af71c826a414586f9d81e68b2da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0f5413423f48ad9a8f480170da6a9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13*i*1"/>
  <p:tag name="KSO_WM_BEAUTIFY_FLAG" val="#wm#"/>
  <p:tag name="KSO_WM_TAG_VERSION" val="1.0"/>
  <p:tag name="KSO_WM_CHIP_GROUPID" val="62de61fdc23dfd8dd4a344cb"/>
  <p:tag name="KSO_WM_CHIP_XID" val="62de62fdc23dfd8dd4a36018"/>
  <p:tag name="KSO_WM_UNIT_DEC_AREA_ID" val="af8564dae8dd4f3c973393604e1c307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a7f6b52b8ea454486ca7a2ff3c3b4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393"/>
  <p:tag name="KSO_WM_UNIT_TYPE" val="i"/>
  <p:tag name="KSO_WM_UNIT_INDEX" val="1"/>
  <p:tag name="KSO_WM_UNIT_ID" val="chip20224393_14*i*1"/>
  <p:tag name="KSO_WM_BEAUTIFY_FLAG" val="#wm#"/>
  <p:tag name="KSO_WM_TAG_VERSION" val="1.0"/>
  <p:tag name="KSO_WM_CHIP_GROUPID" val="62de61fdc23dfd8dd4a344cb"/>
  <p:tag name="KSO_WM_CHIP_XID" val="62de62fdc23dfd8dd4a35fcd"/>
  <p:tag name="KSO_WM_UNIT_DEC_AREA_ID" val="ba18ffb090d341c182bdcd4e05b22814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1cc8ad121f546ab870516a1228e839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393"/>
  <p:tag name="KSO_WM_UNIT_TYPE" val="i"/>
  <p:tag name="KSO_WM_UNIT_INDEX" val="1"/>
  <p:tag name="KSO_WM_UNIT_ID" val="chip20224393_15*i*1"/>
  <p:tag name="KSO_WM_BEAUTIFY_FLAG" val="#wm#"/>
  <p:tag name="KSO_WM_TAG_VERSION" val="1.0"/>
  <p:tag name="KSO_WM_CHIP_GROUPID" val="62de61fdc23dfd8dd4a344cb"/>
  <p:tag name="KSO_WM_CHIP_XID" val="62de62fdc23dfd8dd4a35ff8"/>
  <p:tag name="KSO_WM_UNIT_DEC_AREA_ID" val="764c90f54ab24cd5bf201aed9534c1b4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2df92c6dc02453cb60cde5adfeeae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393_1*b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a705e6c0ff4147f286ad66d42059d31f"/>
  <p:tag name="KSO_WM_CHIP_GROUPID" val="612dfa25eaa89fd2fb383638"/>
  <p:tag name="KSO_WM_CHIP_XID" val="612dfa25eaa89fd2fb383639"/>
  <p:tag name="KSO_WM_CHIP_FILLAREA_FILL_RULE" val="{&quot;fill_align&quot;:&quot;cb&quot;,&quot;fill_mode&quot;:&quot;adaptive&quot;,&quot;sacle_strategy&quot;:&quot;smart&quot;}"/>
  <p:tag name="KSO_WM_ASSEMBLE_CHIP_INDEX" val="2f5da9f5a31b44089870f3d4ead1a8e2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57"/>
  <p:tag name="KSO_WM_TEMPLATE_ASSEMBLE_GROUPID" val="62de61fdc23dfd8dd4a344c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感谢观看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93_1*a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40d46732cd3642638bdf989dedc98209"/>
  <p:tag name="KSO_WM_CHIP_GROUPID" val="612dfa25eaa89fd2fb383638"/>
  <p:tag name="KSO_WM_CHIP_XID" val="612dfa25eaa89fd2fb383639"/>
  <p:tag name="KSO_WM_CHIP_FILLAREA_FILL_RULE" val="{&quot;fill_align&quot;:&quot;cb&quot;,&quot;fill_mode&quot;:&quot;adaptive&quot;,&quot;sacle_strategy&quot;:&quot;smart&quot;}"/>
  <p:tag name="KSO_WM_ASSEMBLE_CHIP_INDEX" val="2f5da9f5a31b44089870f3d4ead1a8e2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57"/>
  <p:tag name="KSO_WM_TEMPLATE_ASSEMBLE_GROUPID" val="62de61fdc23dfd8dd4a344c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演讲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93_1*f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700ee8ff60274c10a38ee5badbfe131b"/>
  <p:tag name="KSO_WM_CHIP_GROUPID" val="612dfa25eaa89fd2fb383638"/>
  <p:tag name="KSO_WM_CHIP_XID" val="612dfa25eaa89fd2fb383639"/>
  <p:tag name="KSO_WM_CHIP_FILLAREA_FILL_RULE" val="{&quot;fill_align&quot;:&quot;cb&quot;,&quot;fill_mode&quot;:&quot;adaptive&quot;,&quot;sacle_strategy&quot;:&quot;smart&quot;}"/>
  <p:tag name="KSO_WM_ASSEMBLE_CHIP_INDEX" val="2f5da9f5a31b44089870f3d4ead1a8e2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57"/>
  <p:tag name="KSO_WM_TEMPLATE_ASSEMBLE_GROUPID" val="62de61fdc23dfd8dd4a344c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81a35eb43424ddf953a900ac516f1f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b72d4fa8a246e7bc13ec4895f84807"/>
  <p:tag name="KSO_WM_SLIDE_BACKGROUND_TYPE" val="gener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9c71a8c158e449d896ed093bcfc6a7c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af5b5439954e23b746ce31ab3efcbf"/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f93af71c826a414586f9d81e68b2da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0f5413423f48ad9a8f480170da6a9f"/>
  <p:tag name="KSO_WM_SLIDE_BACKGROUND_TYPE" val="gener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0997ef6ac50642e194efe2be36c3bd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d88a3e91312472ea4271eb02b1288dd"/>
  <p:tag name="KSO_WM_SLIDE_BACKGROUND_TYPE" val="fr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d088c9980ac44f6ab48f6773704010b9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07c7cbfdcb44b1b707c07dcf41b68a"/>
  <p:tag name="KSO_WM_SLIDE_BACKGROUND_TYPE" val="fra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ba104cb0f93e488da6bbdaf57b9bc93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ed2a67ae5ea434bab27740aa6d68df7"/>
  <p:tag name="KSO_WM_SLIDE_BACKGROUND_TYPE" val="fr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38e6ba5eafc493382d18817ad3c194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421702598054c8384e9ee6e005c8611"/>
  <p:tag name="KSO_WM_SLIDE_BACKGROUND_TYPE" val="left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企业通用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93_1*a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60;72;2"/>
  <p:tag name="KSO_WM_UNIT_BLOCK" val="0"/>
  <p:tag name="KSO_WM_UNIT_DEC_AREA_ID" val="27b2d795d6944485875430a3cd4b668f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d9"/>
  <p:tag name="KSO_WM_TEMPLATE_ASSEMBLE_GROUPID" val="62de61fdc23dfd8dd4a344c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a305640cb9bf49959397a24848e7472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6841e5b253e4906936d783da3d891c0"/>
  <p:tag name="KSO_WM_SLIDE_BACKGROUND_TYPE" val="leftR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6e6b453d2d2a4544a87ad3a4f79730d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e8b83c5f6824f4e86e19f7b244f0c0f"/>
  <p:tag name="KSO_WM_SLIDE_BACKGROUND_TYPE" val="topBotto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393_1*b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a7e2c0483b064a639ca5893adfcc82c8"/>
  <p:tag name="KSO_WM_UNIT_DEFAULT_FONT" val="28;36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d9"/>
  <p:tag name="KSO_WM_TEMPLATE_ASSEMBLE_GROUPID" val="62de61fdc23dfd8dd4a344c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4c13417617ee4b86898bafca95f75ae6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59f48ade5aa4da391af31ebef8c7873"/>
  <p:tag name="KSO_WM_SLIDE_BACKGROUND_TYPE" val="topBotto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8a2202e206cd41c7ada5ef6bd453797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b3f94436f84906b5f9525e2e1674a7"/>
  <p:tag name="KSO_WM_SLIDE_BACKGROUND_TYPE" val="bottomTo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290901c781c146ccafd2fcf883a12a72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bf1d2cca4c1405990f244d725990803"/>
  <p:tag name="KSO_WM_SLIDE_BACKGROUND_TYPE" val="bottomTo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93_1*f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9ff351dddc7448e280f0309afcbe3ef3"/>
  <p:tag name="KSO_WM_UNIT_DEFAULT_FONT" val="18;14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d9"/>
  <p:tag name="KSO_WM_TEMPLATE_ASSEMBLE_GROUPID" val="62de61fdc23dfd8dd4a344cb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986dac185f4a4db1bd5a9d0a73015da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04ff262d3254accbef8deecac85ce39"/>
  <p:tag name="KSO_WM_SLIDE_BACKGROUND_TYPE" val="naviga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0419e70f0242417b9d24e6ddaea95f8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108280b9f340c8881707220d814bac"/>
  <p:tag name="KSO_WM_SLIDE_BACKGROUND_TYPE" val="naviga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81a35eb43424ddf953a900ac516f1f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b72d4fa8a246e7bc13ec4895f848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4668aade05bf493b8a1389d662cf23e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bc2b47b1541838d2f5e9685cd682f"/>
  <p:tag name="KSO_WM_SLIDE_BACKGROUND_TYPE" val="bel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a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32b8b218c6584cda8fe9b310f36368bc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7b001c25505430e9e6f24672356df23"/>
  <p:tag name="KSO_WM_SLIDE_BACKGROUND_TYPE" val="bel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9c71a8c158e449d896ed093bcfc6a7c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af5b5439954e23b746ce31ab3efcb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d9f5ba743d504a8b98cc9d1a199a0f5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62b50d941f4f138b12e5da69d0b241"/>
  <p:tag name="KSO_WM_SLIDE_BACKGROUND_TYPE" val="bel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HIP_INFOS" val="{&quot;type&quot;:0,&quot;layout_type&quot;:&quot;1_NF_LC_26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931a9218adb49c6c1f3da1"/>
  <p:tag name="KSO_WM_CHIP_FILLPROP" val="[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l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208270630c1a4ef781cea5d9f266f4bd&quot;,&quot;fill_align&quot;:&quot;rt&quot;,&quot;chip_types&quot;:[&quot;header&quot;]}],[{&quot;text_align&quot;:&quot;rm&quot;,&quot;text_direction&quot;:&quot;horizontal&quot;,&quot;support_big_font&quot;:false,&quot;picture_toward&quot;:0,&quot;picture_dockside&quot;:[],&quot;fill_id&quot;:&quot;208270630c1a4ef781cea5d9f266f4bd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208270630c1a4ef781cea5d9f266f4bd&quot;,&quot;fill_align&quot;:&quot;rm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ct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cb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cb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ct&quot;,&quot;chip_types&quot;:[&quot;header&quot;]}]]"/>
  <p:tag name="KSO_WM_CHIP_DECFILLPROP" val="[]"/>
  <p:tag name="KSO_WM_SLIDE_ID" val="custom20224393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4393"/>
  <p:tag name="KSO_WM_SLIDE_LAYOUT" val="a_b_f"/>
  <p:tag name="KSO_WM_SLIDE_LAYOUT_CNT" val="1_1_1"/>
  <p:tag name="KSO_WM_CHIP_GROUPID" val="61931a9218adb49c6c1f3da3"/>
  <p:tag name="KSO_WM_SLIDE_LAYOUT_INFO" val="{&quot;id&quot;:&quot;2022-07-25T18:33:13&quot;,&quot;margin&quot;:{&quot;bottom&quot;:2.4747714996337891,&quot;left&quot;:2.105201244354248,&quot;right&quot;:11.351507186889648,&quot;top&quot;:6.8773670196533203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2de7141c23dfd8dd4a41ed9"/>
  <p:tag name="KSO_WM_TEMPLATE_ASSEMBLE_GROUPID" val="62de61fdc23dfd8dd4a344cb"/>
  <p:tag name="KSO_WM_TEMPLATE_THUMBS_INDEX" val="1、6、7、12、15、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企业通用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93_1*a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60;72;2"/>
  <p:tag name="KSO_WM_UNIT_BLOCK" val="0"/>
  <p:tag name="KSO_WM_UNIT_DEC_AREA_ID" val="27b2d795d6944485875430a3cd4b668f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393_1*b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a7e2c0483b064a639ca5893adfcc82c8"/>
  <p:tag name="KSO_WM_UNIT_DEFAULT_FONT" val="28;36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93_1*f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9ff351dddc7448e280f0309afcbe3ef3"/>
  <p:tag name="KSO_WM_UNIT_DEFAULT_FONT" val="18;14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1657</Words>
  <Application>Microsoft Office PowerPoint</Application>
  <PresentationFormat>全屏显示(4:3)</PresentationFormat>
  <Paragraphs>103</Paragraphs>
  <Slides>19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波形</vt:lpstr>
      <vt:lpstr>电机与电气控制技术</vt:lpstr>
      <vt:lpstr>项目四  三相笼型异步电动机制动控制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工作任务一  三相笼型异步电动机反接制动控制</vt:lpstr>
      <vt:lpstr>工作任务二   三相笼型异步电动机能耗制动控制</vt:lpstr>
      <vt:lpstr>工作任务二   三相笼型异步电动机能耗制动控制</vt:lpstr>
      <vt:lpstr>              工作任务二   三相笼型异步电动机能耗制动控制</vt:lpstr>
      <vt:lpstr>工作任务二   三相笼型异步电动机能耗制动控制</vt:lpstr>
      <vt:lpstr>                工作任务二   三相笼型异步电动机能耗制动控制</vt:lpstr>
      <vt:lpstr>               工作任务二   三相笼型异步电动机能耗制动控制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电机与电气控制技术</dc:title>
  <dc:creator>机电工程-朱益朋</dc:creator>
  <cp:lastModifiedBy>hlu</cp:lastModifiedBy>
  <cp:revision>4</cp:revision>
  <dcterms:created xsi:type="dcterms:W3CDTF">2023-04-26T01:42:01Z</dcterms:created>
  <dcterms:modified xsi:type="dcterms:W3CDTF">2023-04-26T02:12:11Z</dcterms:modified>
</cp:coreProperties>
</file>